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674" r:id="rId13"/>
  </p:sldMasterIdLst>
  <p:notesMasterIdLst>
    <p:notesMasterId r:id="rId17"/>
  </p:notesMasterIdLst>
  <p:handoutMasterIdLst>
    <p:handoutMasterId r:id="rId15"/>
  </p:handoutMasterIdLst>
  <p:sldIdLst>
    <p:sldId id="257" r:id="rId19"/>
    <p:sldId id="262" r:id="rId20"/>
    <p:sldId id="263" r:id="rId21"/>
    <p:sldId id="265" r:id="rId22"/>
    <p:sldId id="276" r:id="rId23"/>
    <p:sldId id="274" r:id="rId24"/>
    <p:sldId id="275" r:id="rId25"/>
    <p:sldId id="279" r:id="rId26"/>
    <p:sldId id="264" r:id="rId27"/>
    <p:sldId id="277" r:id="rId28"/>
    <p:sldId id="278" r:id="rId29"/>
    <p:sldId id="269" r:id="rId30"/>
    <p:sldId id="270" r:id="rId31"/>
    <p:sldId id="271" r:id="rId32"/>
  </p:sldIdLst>
  <p:sldSz cx="12192000" cy="6858000"/>
  <p:notesSz cx="6797675" cy="9926955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FCF7F1"/>
    <a:srgbClr val="344529"/>
    <a:srgbClr val="2B3922"/>
    <a:srgbClr val="2E3722"/>
    <a:srgbClr val="B8D233"/>
    <a:srgbClr val="5CC6D6"/>
    <a:srgbClr val="F8D22F"/>
    <a:srgbClr val="F03F2B"/>
    <a:srgbClr val="3488A0"/>
    <a:srgbClr val="57903F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5987" autoAdjust="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5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0" d="100"/>
          <a:sy n="80" d="100"/>
        </p:scale>
        <p:origin x="3162" y="96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0" Type="http://schemas.openxmlformats.org/officeDocument/2006/relationships/slide" Target="slides/slide2.xml"></Relationship><Relationship Id="rId21" Type="http://schemas.openxmlformats.org/officeDocument/2006/relationships/slide" Target="slides/slide3.xml"></Relationship><Relationship Id="rId22" Type="http://schemas.openxmlformats.org/officeDocument/2006/relationships/slide" Target="slides/slide4.xml"></Relationship><Relationship Id="rId23" Type="http://schemas.openxmlformats.org/officeDocument/2006/relationships/slide" Target="slides/slide5.xml"></Relationship><Relationship Id="rId24" Type="http://schemas.openxmlformats.org/officeDocument/2006/relationships/slide" Target="slides/slide6.xml"></Relationship><Relationship Id="rId25" Type="http://schemas.openxmlformats.org/officeDocument/2006/relationships/slide" Target="slides/slide7.xml"></Relationship><Relationship Id="rId26" Type="http://schemas.openxmlformats.org/officeDocument/2006/relationships/slide" Target="slides/slide8.xml"></Relationship><Relationship Id="rId27" Type="http://schemas.openxmlformats.org/officeDocument/2006/relationships/slide" Target="slides/slide9.xml"></Relationship><Relationship Id="rId28" Type="http://schemas.openxmlformats.org/officeDocument/2006/relationships/slide" Target="slides/slide10.xml"></Relationship><Relationship Id="rId29" Type="http://schemas.openxmlformats.org/officeDocument/2006/relationships/slide" Target="slides/slide11.xml"></Relationship><Relationship Id="rId30" Type="http://schemas.openxmlformats.org/officeDocument/2006/relationships/slide" Target="slides/slide12.xml"></Relationship><Relationship Id="rId31" Type="http://schemas.openxmlformats.org/officeDocument/2006/relationships/slide" Target="slides/slide13.xml"></Relationship><Relationship Id="rId32" Type="http://schemas.openxmlformats.org/officeDocument/2006/relationships/slide" Target="slides/slide14.xml"></Relationship><Relationship Id="rId33" Type="http://schemas.openxmlformats.org/officeDocument/2006/relationships/viewProps" Target="viewProps.xml"></Relationship><Relationship Id="rId34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AB4F529-615A-4BF8-B825-37FFE8B6BA4C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F39AE7F-E483-4DBB-B4F7-104CC8CA2171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r>
              <a:rPr lang="ko-KR" altLang="en-US"/>
              <a:t>ㄱ</a:t>
            </a:r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 useBgFill="1"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fld id="{20651AD9-5B19-4091-B295-072F35D6A3B2}" type="datetime1">
              <a:rPr lang="ko-KR" altLang="en-US" smtClean="0"/>
              <a:t>2023-08-16</a:t>
            </a:fld>
            <a:endParaRPr 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94D8281C-7931-473C-9666-18018390EE92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E7080240-EBDF-41B6-A1DE-E560026F2333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88AC3EC8-DF3F-4AC2-B18B-C00E0204BAAA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 useBgFill="1"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ea"/>
                <a:ea typeface="+mj-ea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j-ea"/>
                <a:ea typeface="+mj-ea"/>
                <a:cs typeface="+mn-cs"/>
              </a:defRPr>
            </a:lvl1pPr>
          </a:lstStyle>
          <a:p>
            <a:fld id="{0E58FAAA-96A2-4F14-86DB-6CCD835F2059}" type="datetime1">
              <a:rPr lang="ko-KR" altLang="en-US" smtClean="0"/>
              <a:t>2023-08-16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2036737A-113C-4BF8-987E-09769B1091BD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BCBE03C-7696-46E4-9934-281E972A5615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80DDC9-0681-4219-B35B-37D59EEDBF41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253D1245-338D-47DA-A04B-5B644C0B0FC3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836FA0E0-3F22-429F-9546-8008D75F129F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+mj-ea"/>
                <a:ea typeface="+mj-ea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fld id="{BC6ACDB6-825C-4702-849A-932BE7A5C0AA}" type="datetime1">
              <a:rPr lang="ko-KR" altLang="en-US" smtClean="0"/>
              <a:t>2023-08-16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  <a:cs typeface="+mn-cs"/>
              </a:defRPr>
            </a:lvl1pPr>
          </a:lstStyle>
          <a:p>
            <a:pPr algn="l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직사각형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fld id="{52FA5478-B461-410C-A75D-51F3149F555A}" type="datetime1">
              <a:rPr lang="ko-KR" altLang="en-US" smtClean="0"/>
              <a:t>2023-08-16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ea"/>
          <a:ea typeface="+mj-ea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j-ea"/>
          <a:ea typeface="+mj-ea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j-ea"/>
          <a:ea typeface="+mj-ea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?>
<Relationships xmlns="http://schemas.openxmlformats.org/package/2006/relationships"><Relationship Id="rId2" Type="http://schemas.microsoft.com/office/2007/relationships/media" Target="../media/media3.mp4"></Relationship><Relationship Id="rId1" Type="http://schemas.openxmlformats.org/officeDocument/2006/relationships/video" Target="NULL" TargetMode="External"></Relationship><Relationship Id="rId4" Type="http://schemas.openxmlformats.org/officeDocument/2006/relationships/image" Target="../media/image8.png"></Relationship><Relationship Id="rId5" Type="http://schemas.openxmlformats.org/officeDocument/2006/relationships/slideLayout" Target="../slideLayouts/slideLayout2.xml"></Relationship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10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로고 클로즈업&#10;&#10;자동 생성되는 설명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직사각형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/>
          </a:bodyPr>
          <a:lstStyle/>
          <a:p>
            <a:pPr rtl="0"/>
            <a: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Atents</a:t>
            </a:r>
            <a:b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team project</a:t>
            </a:r>
            <a:endParaRPr lang="ko" sz="4400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808485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ko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Untiy</a:t>
            </a:r>
            <a:r>
              <a:rPr lang="ko-KR" altLang="en-US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를 이용한 로크라이크 게임 구현</a:t>
            </a:r>
            <a:endParaRPr lang="ko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241CFC-24BF-51BD-9A35-0F24900F4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E67ED72C-9CAA-089E-1EEE-FC071F951F56}"/>
              </a:ext>
            </a:extLst>
          </p:cNvPr>
          <p:cNvSpPr txBox="1">
            <a:spLocks/>
          </p:cNvSpPr>
          <p:nvPr/>
        </p:nvSpPr>
        <p:spPr>
          <a:xfrm>
            <a:off x="6033793" y="4273954"/>
            <a:ext cx="4775075" cy="559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endParaRPr lang="ko" sz="140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7AE743AD-4702-2E6B-1563-45561A6495ED}"/>
              </a:ext>
            </a:extLst>
          </p:cNvPr>
          <p:cNvSpPr txBox="1">
            <a:spLocks/>
          </p:cNvSpPr>
          <p:nvPr/>
        </p:nvSpPr>
        <p:spPr>
          <a:xfrm>
            <a:off x="6033793" y="4254885"/>
            <a:ext cx="4775075" cy="559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작업자 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: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김수영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이재민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이지선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인치명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전태민</a:t>
            </a:r>
            <a:endParaRPr lang="ko" sz="140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NPC Script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en-US" altLang="ko-KR"/>
              <a:t>NPC</a:t>
            </a:r>
            <a:r>
              <a:rPr lang="ko-KR" altLang="en-US"/>
              <a:t>의 대사 스크립트를 출력하는 기능</a:t>
            </a:r>
            <a:endParaRPr lang="en-US" altLang="ko-KR"/>
          </a:p>
          <a:p>
            <a:pPr lvl="1"/>
            <a:r>
              <a:rPr lang="ko-KR" altLang="en-US"/>
              <a:t>플레이어의 튜토리얼 및 스토리 진행 유도</a:t>
            </a:r>
            <a:endParaRPr lang="en-US" altLang="ko-KR"/>
          </a:p>
          <a:p>
            <a:r>
              <a:rPr lang="ko-KR" altLang="en-US"/>
              <a:t>대사 데이터는 </a:t>
            </a:r>
            <a:r>
              <a:rPr lang="en-US" altLang="ko-KR"/>
              <a:t>csv</a:t>
            </a:r>
            <a:r>
              <a:rPr lang="ko-KR" altLang="en-US"/>
              <a:t>파일으로 관리</a:t>
            </a:r>
            <a:endParaRPr lang="en-US" altLang="ko-KR"/>
          </a:p>
          <a:p>
            <a:pPr lvl="1"/>
            <a:endParaRPr lang="en-US" altLang="ko-KR"/>
          </a:p>
          <a:p>
            <a:endParaRPr lang="ko-KR" altLang="en-US"/>
          </a:p>
        </p:txBody>
      </p:sp>
      <p:pic>
        <p:nvPicPr>
          <p:cNvPr id="3" name="지선_대화 시스템 기능 영상">
            <a:hlinkClick r:id="" action="ppaction://media"/>
            <a:extLst>
              <a:ext uri="{FF2B5EF4-FFF2-40B4-BE49-F238E27FC236}">
                <a16:creationId xmlns:a16="http://schemas.microsoft.com/office/drawing/2014/main" id="{D68E2007-7E99-DA61-E403-7E9ED0D351A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204" end="2704"/>
                </p14:media>
              </p:ext>
            </p:extLst>
          </p:nvPr>
        </p:nvPicPr>
        <p:blipFill rotWithShape="1">
          <a:blip r:embed="rId4"/>
          <a:srcRect l="8889" t="8219" r="9417" b="2347"/>
          <a:stretch/>
        </p:blipFill>
        <p:spPr>
          <a:xfrm>
            <a:off x="6096000" y="2453950"/>
            <a:ext cx="5159829" cy="292981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C7C86F2-603D-5F12-7EEF-5794C58D9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4461" y="3131360"/>
            <a:ext cx="2743686" cy="282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620"/>
            <a:ext cx="10059035" cy="1372235"/>
          </a:xfrm>
        </p:spPr>
        <p:txBody>
          <a:bodyPr/>
          <a:lstStyle/>
          <a:p>
            <a:r>
              <a:rPr lang="en-US" altLang="ko-KR"/>
              <a:t>Inventory System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835" cy="366395"/>
          </a:xfrm>
        </p:spPr>
        <p:txBody>
          <a:bodyPr/>
          <a:lstStyle/>
          <a:p>
            <a:fld id="{34B7E4EF-A1BD-40F4-AB7B-04F084DD991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075" y="642620"/>
            <a:ext cx="176212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900" cy="3850004"/>
          </a:xfr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182880" indent="-182880" latinLnBrk="0">
              <a:buFont typeface="Garamond"/>
              <a:buChar char="◦"/>
            </a:pPr>
            <a:r>
              <a:rPr lang="ko-KR" altLang="en-US"/>
              <a:t>플레이어의 아이템을 관리하는 시스템</a:t>
            </a:r>
            <a:endParaRPr lang="ko-KR" altLang="en-US"/>
          </a:p>
          <a:p>
            <a:pPr marL="0" indent="0" latinLnBrk="0">
              <a:buFontTx/>
              <a:buNone/>
            </a:pPr>
            <a:endParaRPr lang="ko-KR" altLang="en-US"/>
          </a:p>
          <a:p>
            <a:pPr marL="182880" indent="-182880" latinLnBrk="0">
              <a:buFont typeface="Garamond"/>
              <a:buChar char="◦"/>
            </a:pPr>
            <a:r>
              <a:rPr lang="ko-KR" altLang="en-US"/>
              <a:t>상점 시스템을 이용하여 아이템을 사고 파는 시스템 구현</a:t>
            </a:r>
            <a:endParaRPr lang="ko-KR" altLang="en-US"/>
          </a:p>
          <a:p>
            <a:pPr marL="182880" indent="-182880" latinLnBrk="0">
              <a:buFont typeface="Garamond"/>
              <a:buChar char="◦"/>
            </a:pPr>
            <a:endParaRPr lang="ko-KR" altLang="en-US"/>
          </a:p>
          <a:p>
            <a:pPr marL="182880" indent="-182880" latinLnBrk="0">
              <a:buFont typeface="Garamond"/>
              <a:buChar char="◦"/>
            </a:pPr>
            <a:r>
              <a:rPr lang="ko-KR" altLang="en-US"/>
              <a:t>오른쪽</a:t>
            </a:r>
            <a:r>
              <a:rPr lang="ko-KR" altLang="en-US"/>
              <a:t>을 오래 누르면 split이 되도록 설정</a:t>
            </a:r>
            <a:endParaRPr lang="ko-KR" altLang="en-US"/>
          </a:p>
          <a:p>
            <a:pPr marL="457200" indent="-182880" latinLnBrk="0" lvl="1">
              <a:buFont typeface="Garamond"/>
              <a:buChar char="◦"/>
            </a:pPr>
            <a:endParaRPr lang="ko-KR" altLang="en-US"/>
          </a:p>
          <a:p>
            <a:pPr marL="182880" indent="-182880" latinLnBrk="0">
              <a:buFont typeface="Garamond"/>
              <a:buChar char="◦"/>
            </a:pPr>
            <a:endParaRPr lang="ko-KR" altLang="en-US"/>
          </a:p>
        </p:txBody>
      </p:sp>
      <p:pic>
        <p:nvPicPr>
          <p:cNvPr id="4" name="지선_인벤토리와 상점 퀵슬롯 기능 영상">
            <a:hlinkClick r:id="" action="ppaction://media"/>
            <a:extLst>
              <a:ext uri="{FF2B5EF4-FFF2-40B4-BE49-F238E27FC236}">
                <a16:creationId xmlns:a16="http://schemas.microsoft.com/office/drawing/2014/main" id="{CA8520F4-A0A1-6AC0-49D9-3FE48F45F4A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49"/>
                </p14:media>
              </p:ext>
            </p:extLst>
          </p:nvPr>
        </p:nvPicPr>
        <p:blipFill rotWithShape="1">
          <a:blip r:embed="rId4"/>
          <a:srcRect l="10444" t="12139" r="9372"/>
          <a:stretch/>
        </p:blipFill>
        <p:spPr>
          <a:xfrm>
            <a:off x="6096000" y="2453640"/>
            <a:ext cx="5160010" cy="285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758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4B2D8F-4ED9-40E3-14D2-E4C1DBDE4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인치명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1EA65C-52B2-8FF2-7CD4-43A78AF39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4ACA73-14DC-EC20-C31F-05C06806A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Random Map Generation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EF8A1D-8B8D-8C81-F889-1E085F1DBC4D}"/>
              </a:ext>
            </a:extLst>
          </p:cNvPr>
          <p:cNvSpPr txBox="1"/>
          <p:nvPr/>
        </p:nvSpPr>
        <p:spPr>
          <a:xfrm>
            <a:off x="1490943" y="6041670"/>
            <a:ext cx="27238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/>
              <a:t>출처 </a:t>
            </a:r>
            <a:r>
              <a:rPr lang="en-US" altLang="ko-KR" sz="1200"/>
              <a:t>: https://youtu.be/v7yyZZjF1z4</a:t>
            </a:r>
            <a:endParaRPr lang="ko-KR" altLang="en-US" sz="120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주어진 조건 내에서 항상 랜덤하게 방을 만드는 기능</a:t>
            </a:r>
            <a:endParaRPr lang="en-US" altLang="ko-KR"/>
          </a:p>
          <a:p>
            <a:pPr lvl="1"/>
            <a:r>
              <a:rPr lang="ko-KR" altLang="en-US"/>
              <a:t>항상 맵에는 시작 지점과 끝지점이 있음</a:t>
            </a:r>
            <a:endParaRPr lang="en-US" altLang="ko-KR"/>
          </a:p>
          <a:p>
            <a:pPr lvl="1"/>
            <a:r>
              <a:rPr lang="ko-KR" altLang="en-US"/>
              <a:t>막히는 길이 있으면 열기 위한 장치가 있음</a:t>
            </a:r>
            <a:r>
              <a:rPr lang="en-US" altLang="ko-KR"/>
              <a:t>(</a:t>
            </a:r>
            <a:r>
              <a:rPr lang="ko-KR" altLang="en-US"/>
              <a:t>열쇠</a:t>
            </a:r>
            <a:r>
              <a:rPr lang="en-US" altLang="ko-KR"/>
              <a:t>, </a:t>
            </a:r>
            <a:r>
              <a:rPr lang="ko-KR" altLang="en-US"/>
              <a:t>문 등</a:t>
            </a:r>
            <a:r>
              <a:rPr lang="en-US" altLang="ko-KR"/>
              <a:t>)</a:t>
            </a:r>
          </a:p>
          <a:p>
            <a:pPr lvl="1"/>
            <a:r>
              <a:rPr lang="ko-KR" altLang="en-US"/>
              <a:t>테마 마다 다른 분위기를 연출</a:t>
            </a:r>
            <a:endParaRPr lang="en-US" altLang="ko-KR"/>
          </a:p>
          <a:p>
            <a:r>
              <a:rPr lang="ko-KR" altLang="en-US"/>
              <a:t>유튜브 공부하던 중 인상깊게 봤던 알고리즘을 참고</a:t>
            </a:r>
            <a:endParaRPr lang="en-US" altLang="ko-KR"/>
          </a:p>
          <a:p>
            <a:endParaRPr lang="ko-KR" altLang="en-US"/>
          </a:p>
        </p:txBody>
      </p:sp>
      <p:pic>
        <p:nvPicPr>
          <p:cNvPr id="11" name="퍼온거">
            <a:hlinkClick r:id="" action="ppaction://media"/>
            <a:extLst>
              <a:ext uri="{FF2B5EF4-FFF2-40B4-BE49-F238E27FC236}">
                <a16:creationId xmlns:a16="http://schemas.microsoft.com/office/drawing/2014/main" id="{510CC4EC-A03A-ACE3-0884-1040F87B11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90943" y="3650690"/>
            <a:ext cx="4165585" cy="2343202"/>
          </a:xfrm>
          <a:prstGeom prst="rect">
            <a:avLst/>
          </a:prstGeom>
        </p:spPr>
      </p:pic>
      <p:pic>
        <p:nvPicPr>
          <p:cNvPr id="12" name="만든거">
            <a:hlinkClick r:id="" action="ppaction://media"/>
            <a:extLst>
              <a:ext uri="{FF2B5EF4-FFF2-40B4-BE49-F238E27FC236}">
                <a16:creationId xmlns:a16="http://schemas.microsoft.com/office/drawing/2014/main" id="{DC2648E7-446B-27F4-1198-EB2E050FF27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08072" y="3650690"/>
            <a:ext cx="4165584" cy="2343141"/>
          </a:xfrm>
          <a:prstGeom prst="rect">
            <a:avLst/>
          </a:prstGeom>
        </p:spPr>
      </p:pic>
      <p:sp>
        <p:nvSpPr>
          <p:cNvPr id="13" name="내용 개체 틀 9">
            <a:extLst>
              <a:ext uri="{FF2B5EF4-FFF2-40B4-BE49-F238E27FC236}">
                <a16:creationId xmlns:a16="http://schemas.microsoft.com/office/drawing/2014/main" id="{90A8509D-78AC-92E6-2EF9-E859D528D034}"/>
              </a:ext>
            </a:extLst>
          </p:cNvPr>
          <p:cNvSpPr txBox="1">
            <a:spLocks/>
          </p:cNvSpPr>
          <p:nvPr/>
        </p:nvSpPr>
        <p:spPr>
          <a:xfrm>
            <a:off x="6080671" y="2103120"/>
            <a:ext cx="4914122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1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Sample</a:t>
            </a:r>
            <a:r>
              <a:rPr lang="ko-KR" altLang="en-US"/>
              <a:t> 방을 이용하여 던전 구성</a:t>
            </a:r>
            <a:endParaRPr lang="en-US" altLang="ko-KR"/>
          </a:p>
          <a:p>
            <a:pPr lvl="1"/>
            <a:r>
              <a:rPr lang="ko-KR" altLang="en-US"/>
              <a:t>사전에 만들어 놓은 샘플 방들을 이용하여 생성</a:t>
            </a:r>
            <a:endParaRPr lang="en-US" altLang="ko-KR"/>
          </a:p>
          <a:p>
            <a:pPr lvl="1"/>
            <a:r>
              <a:rPr lang="ko-KR" altLang="en-US"/>
              <a:t>근처 방과 연결된 통로 개수 방향 등 조건에 맞는 </a:t>
            </a:r>
            <a:endParaRPr lang="en-US" altLang="ko-KR"/>
          </a:p>
          <a:p>
            <a:pPr marL="274320" lvl="1" indent="0">
              <a:buNone/>
            </a:pPr>
            <a:r>
              <a:rPr lang="ko-KR" altLang="en-US"/>
              <a:t>    방을 생성함</a:t>
            </a:r>
            <a:endParaRPr lang="en-US" altLang="ko-KR"/>
          </a:p>
          <a:p>
            <a:r>
              <a:rPr lang="ko-KR" altLang="en-US"/>
              <a:t>방과 연결 관계를 이용해 통로 구성</a:t>
            </a:r>
          </a:p>
        </p:txBody>
      </p:sp>
    </p:spTree>
    <p:extLst>
      <p:ext uri="{BB962C8B-B14F-4D97-AF65-F5344CB8AC3E}">
        <p14:creationId xmlns:p14="http://schemas.microsoft.com/office/powerpoint/2010/main" val="67959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1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90A2DF-237C-2792-DC2C-93AA5C20F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Q&amp;A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D1717A-C848-AD78-57AC-69BF8E3AC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73A029-FAE0-5ED0-48A0-BC219D8ED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887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56AF2-EAED-289F-69FD-44F5A15D4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목 차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6972AFD6-AC27-6E65-B782-A5F6308BA6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2406480"/>
              </p:ext>
            </p:extLst>
          </p:nvPr>
        </p:nvGraphicFramePr>
        <p:xfrm>
          <a:off x="1066800" y="2103438"/>
          <a:ext cx="10058400" cy="35644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869">
                  <a:extLst>
                    <a:ext uri="{9D8B030D-6E8A-4147-A177-3AD203B41FA5}">
                      <a16:colId xmlns:a16="http://schemas.microsoft.com/office/drawing/2014/main" val="1144736084"/>
                    </a:ext>
                  </a:extLst>
                </a:gridCol>
                <a:gridCol w="1138335">
                  <a:extLst>
                    <a:ext uri="{9D8B030D-6E8A-4147-A177-3AD203B41FA5}">
                      <a16:colId xmlns:a16="http://schemas.microsoft.com/office/drawing/2014/main" val="1122480100"/>
                    </a:ext>
                  </a:extLst>
                </a:gridCol>
                <a:gridCol w="5195596">
                  <a:extLst>
                    <a:ext uri="{9D8B030D-6E8A-4147-A177-3AD203B41FA5}">
                      <a16:colId xmlns:a16="http://schemas.microsoft.com/office/drawing/2014/main" val="2912841091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324817492"/>
                    </a:ext>
                  </a:extLst>
                </a:gridCol>
              </a:tblGrid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개 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223892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시연영상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2110991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작업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6313777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441166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김수영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Player UI, </a:t>
                      </a:r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CharacterBase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Battle System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2244652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Player Controller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59217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Script, Inventory, Player Animation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557112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인치명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Enemy Base, ItemData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3987387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전태민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Map Generator, Factory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521771"/>
                  </a:ext>
                </a:extLst>
              </a:tr>
            </a:tbl>
          </a:graphicData>
        </a:graphic>
      </p:graphicFrame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F4BA36-E543-6320-4C60-18ADD4AA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189FD7B-EC7D-A5EB-F109-AF65FA2711DB}"/>
              </a:ext>
            </a:extLst>
          </p:cNvPr>
          <p:cNvSpPr/>
          <p:nvPr/>
        </p:nvSpPr>
        <p:spPr>
          <a:xfrm>
            <a:off x="2789853" y="5411755"/>
            <a:ext cx="7119257" cy="9237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기능 구현 부분 목차 순서를 작업자 기준으로 해야됨</a:t>
            </a:r>
            <a:endParaRPr lang="en-US" altLang="ko-KR"/>
          </a:p>
          <a:p>
            <a:pPr algn="ctr"/>
            <a:r>
              <a:rPr lang="ko-KR" altLang="en-US"/>
              <a:t>그래야 회사에서 내 기량을 바로 판단함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47073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8EB576-7239-7B31-853E-474D9A03B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 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66A214-8A5F-7D90-1A0E-80F8C446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3911" y="2014194"/>
            <a:ext cx="3916261" cy="3849624"/>
          </a:xfrm>
        </p:spPr>
        <p:txBody>
          <a:bodyPr/>
          <a:lstStyle/>
          <a:p>
            <a:pPr lvl="1"/>
            <a:endParaRPr lang="en-US" altLang="ko-KR"/>
          </a:p>
          <a:p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038212A-8526-F20D-9396-CE6E6CA32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4130" y="1359623"/>
            <a:ext cx="3517162" cy="4855783"/>
          </a:xfrm>
          <a:prstGeom prst="rect">
            <a:avLst/>
          </a:prstGeom>
        </p:spPr>
      </p:pic>
      <p:pic>
        <p:nvPicPr>
          <p:cNvPr id="10" name="Atents">
            <a:hlinkClick r:id="" action="ppaction://media"/>
            <a:extLst>
              <a:ext uri="{FF2B5EF4-FFF2-40B4-BE49-F238E27FC236}">
                <a16:creationId xmlns:a16="http://schemas.microsoft.com/office/drawing/2014/main" id="{E69BAB36-5C77-7A35-5564-6827BF2F7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6800" y="2553432"/>
            <a:ext cx="4643190" cy="2771148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57104B-60E2-98D7-6513-B781E57E4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212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0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B92039-E7D9-0EAA-EF61-C72C19A4E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 요</a:t>
            </a:r>
            <a:r>
              <a:rPr lang="en-US" altLang="ko-KR" sz="2800"/>
              <a:t>(</a:t>
            </a:r>
            <a:r>
              <a:rPr lang="ko-KR" altLang="en-US" sz="2800"/>
              <a:t>장르 선택이유</a:t>
            </a:r>
            <a:r>
              <a:rPr lang="en-US" altLang="ko-KR" sz="2800"/>
              <a:t>)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1AA828-A54A-0620-B84B-AFC738A1A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/>
              <a:t> </a:t>
            </a:r>
            <a:r>
              <a:rPr lang="ko-KR" altLang="en-US" sz="2000"/>
              <a:t>입문은 쉽게</a:t>
            </a:r>
            <a:r>
              <a:rPr lang="en-US" altLang="ko-KR" sz="2000"/>
              <a:t>, </a:t>
            </a:r>
            <a:r>
              <a:rPr lang="ko-KR" altLang="en-US" sz="2000"/>
              <a:t>마스터는 어렵게</a:t>
            </a:r>
            <a:endParaRPr lang="en-US" altLang="ko-KR" sz="2000"/>
          </a:p>
          <a:p>
            <a:pPr lvl="1"/>
            <a:r>
              <a:rPr lang="ko-KR" altLang="en-US" sz="1400"/>
              <a:t>로크라이크 특성상 여러 아이템 또는 전투 시스템으로 흥미를 유발</a:t>
            </a:r>
            <a:endParaRPr lang="en-US" altLang="ko-KR" sz="1400"/>
          </a:p>
          <a:p>
            <a:pPr lvl="1"/>
            <a:r>
              <a:rPr lang="ko-KR" altLang="en-US" sz="1400"/>
              <a:t>다수 트라이로 쌓이는 경험으로 게임 목표를 향한 플레이 유도</a:t>
            </a:r>
            <a:endParaRPr lang="en-US" altLang="ko-KR" sz="1400"/>
          </a:p>
          <a:p>
            <a:pPr lvl="1"/>
            <a:endParaRPr lang="en-US" altLang="ko-KR" sz="1400"/>
          </a:p>
          <a:p>
            <a:r>
              <a:rPr lang="en-US" altLang="ko-KR" sz="2000"/>
              <a:t> </a:t>
            </a:r>
            <a:r>
              <a:rPr lang="ko-KR" altLang="en-US" sz="2000"/>
              <a:t>굵고 짧고 오래 유지</a:t>
            </a:r>
            <a:endParaRPr lang="en-US" altLang="ko-KR" sz="2000"/>
          </a:p>
          <a:p>
            <a:pPr lvl="1"/>
            <a:r>
              <a:rPr lang="ko-KR" altLang="en-US" sz="1400"/>
              <a:t>원 트라이 예상 플레이시간 </a:t>
            </a:r>
            <a:r>
              <a:rPr lang="en-US" altLang="ko-KR" sz="1400"/>
              <a:t>5</a:t>
            </a:r>
            <a:r>
              <a:rPr lang="ko-KR" altLang="en-US" sz="1400"/>
              <a:t>분 </a:t>
            </a:r>
            <a:r>
              <a:rPr lang="en-US" altLang="ko-KR" sz="1400"/>
              <a:t>~ 30</a:t>
            </a:r>
            <a:r>
              <a:rPr lang="ko-KR" altLang="en-US" sz="1400"/>
              <a:t>분</a:t>
            </a:r>
            <a:endParaRPr lang="en-US" altLang="ko-KR" sz="1400"/>
          </a:p>
          <a:p>
            <a:pPr lvl="1"/>
            <a:r>
              <a:rPr lang="ko-KR" altLang="en-US" sz="1400"/>
              <a:t>하루 플레이 타임이 한정적인 사람들에게 게임이 너무 길다는 부담감은 없음</a:t>
            </a:r>
            <a:endParaRPr lang="en-US" altLang="ko-KR" sz="1400"/>
          </a:p>
          <a:p>
            <a:pPr lvl="1"/>
            <a:endParaRPr lang="en-US" altLang="ko-KR" sz="1200"/>
          </a:p>
          <a:p>
            <a:r>
              <a:rPr lang="ko-KR" altLang="en-US" sz="2400"/>
              <a:t>가벼운 유지비</a:t>
            </a:r>
            <a:endParaRPr lang="en-US" altLang="ko-KR" sz="2400"/>
          </a:p>
          <a:p>
            <a:pPr lvl="1"/>
            <a:r>
              <a:rPr lang="ko-KR" altLang="en-US" sz="1400"/>
              <a:t>무거운 그래픽</a:t>
            </a:r>
            <a:r>
              <a:rPr lang="en-US" altLang="ko-KR" sz="1400"/>
              <a:t>, </a:t>
            </a:r>
            <a:r>
              <a:rPr lang="ko-KR" altLang="en-US" sz="1400"/>
              <a:t>시스템을 지향하고 정해진 규칙 내에서 다양한 경험을 부여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F5C793-F7DF-D306-1B04-68A29E562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73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18131-830A-C308-BA73-C5A329B1D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시연 영상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42AAC5-E8DE-0A39-CD50-1672A7BF7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시연할 예정</a:t>
            </a:r>
            <a:endParaRPr lang="en-US" altLang="ko-KR"/>
          </a:p>
          <a:p>
            <a:r>
              <a:rPr lang="ko-KR" altLang="en-US"/>
              <a:t>내용</a:t>
            </a:r>
            <a:endParaRPr lang="en-US" altLang="ko-KR"/>
          </a:p>
          <a:p>
            <a:r>
              <a:rPr lang="ko-KR" altLang="en-US"/>
              <a:t>첫 시작시 </a:t>
            </a:r>
            <a:r>
              <a:rPr lang="en-US" altLang="ko-KR"/>
              <a:t>NPC</a:t>
            </a:r>
            <a:r>
              <a:rPr lang="ko-KR" altLang="en-US"/>
              <a:t>와 말을 걸고 상점을 이용하며</a:t>
            </a:r>
            <a:endParaRPr lang="en-US" altLang="ko-KR"/>
          </a:p>
          <a:p>
            <a:r>
              <a:rPr lang="ko-KR" altLang="en-US"/>
              <a:t>던전에서 적 죽이고 </a:t>
            </a:r>
            <a:r>
              <a:rPr lang="en-US" altLang="ko-KR"/>
              <a:t>UI </a:t>
            </a:r>
            <a:r>
              <a:rPr lang="ko-KR" altLang="en-US"/>
              <a:t>상태바가 변하며 아이템을 떨구는 모습</a:t>
            </a:r>
            <a:endParaRPr lang="en-US" altLang="ko-KR"/>
          </a:p>
          <a:p>
            <a:r>
              <a:rPr lang="ko-KR" altLang="en-US"/>
              <a:t>전투할 때 속성별로 바뀔수 있다는 것을 보여줌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EA7E45-137F-81A2-34B1-86D6E535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093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F6E3-C4B2-0363-D5CF-D42AD18E0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620"/>
            <a:ext cx="10059035" cy="1372235"/>
          </a:xfrm>
        </p:spPr>
        <p:txBody>
          <a:bodyPr/>
          <a:lstStyle/>
          <a:p>
            <a:r>
              <a:rPr lang="ko-KR" altLang="en-US"/>
              <a:t>작업 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835" cy="366395"/>
          </a:xfrm>
        </p:spPr>
        <p:txBody>
          <a:bodyPr/>
          <a:lstStyle/>
          <a:p>
            <a:fld id="{34B7E4EF-A1BD-40F4-AB7B-04F084DD991D}" type="slidenum">
              <a:rPr lang="en-US" smtClean="0"/>
              <a:pPr/>
              <a:t>6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3401955"/>
              </p:ext>
            </p:extLst>
          </p:nvPr>
        </p:nvGraphicFramePr>
        <p:xfrm>
          <a:off x="1066800" y="1847461"/>
          <a:ext cx="10058398" cy="42597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16630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804733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2398568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인치명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0644"/>
                  </a:ext>
                </a:extLst>
              </a:tr>
            </a:tbl>
          </a:graphicData>
        </a:graphic>
      </p:graphicFrame>
      <p:grpSp>
        <p:nvGrpSpPr>
          <p:cNvPr id="18" name="그룹 17">
            <a:extLst>
              <a:ext uri="{FF2B5EF4-FFF2-40B4-BE49-F238E27FC236}">
                <a16:creationId xmlns:a16="http://schemas.microsoft.com/office/drawing/2014/main" id="{925D8987-5688-3052-EF44-1E32F72E776D}"/>
              </a:ext>
            </a:extLst>
          </p:cNvPr>
          <p:cNvGrpSpPr/>
          <p:nvPr/>
        </p:nvGrpSpPr>
        <p:grpSpPr>
          <a:xfrm>
            <a:off x="4149725" y="3723005"/>
            <a:ext cx="2096770" cy="405130"/>
            <a:chOff x="4149725" y="3723005"/>
            <a:chExt cx="2096770" cy="4051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919546A-E9B1-123E-BBB7-19EF7A9D7DED}"/>
                </a:ext>
              </a:extLst>
            </p:cNvPr>
            <p:cNvGrpSpPr/>
            <p:nvPr/>
          </p:nvGrpSpPr>
          <p:grpSpPr>
            <a:xfrm>
              <a:off x="4149725" y="4023360"/>
              <a:ext cx="1109980" cy="104140"/>
              <a:chOff x="4149725" y="4023360"/>
              <a:chExt cx="1109980" cy="104140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1EE8DB99-AE91-A57D-E520-CB2595E2082A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D3DB21B8-A5A3-1AAA-30F3-A6C818CE564F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>
                <a:off x="4253865" y="407543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A80E80-9E13-8DE5-5FF5-84608BA7E454}"/>
                </a:ext>
              </a:extLst>
            </p:cNvPr>
            <p:cNvSpPr txBox="1"/>
            <p:nvPr/>
          </p:nvSpPr>
          <p:spPr>
            <a:xfrm>
              <a:off x="4272915" y="3723005"/>
              <a:ext cx="197358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대화 시스템</a:t>
              </a:r>
              <a:r>
                <a:rPr lang="en-US" altLang="ko-KR" sz="1200"/>
                <a:t>(6. 7. ~ 6. 28.)</a:t>
              </a:r>
              <a:endParaRPr lang="ko-KR" altLang="en-US" sz="120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32FB90C-7A20-1EA5-2844-B819206ECB88}"/>
              </a:ext>
            </a:extLst>
          </p:cNvPr>
          <p:cNvGrpSpPr/>
          <p:nvPr/>
        </p:nvGrpSpPr>
        <p:grpSpPr>
          <a:xfrm>
            <a:off x="5259705" y="4088765"/>
            <a:ext cx="2670175" cy="395605"/>
            <a:chOff x="5259705" y="4088765"/>
            <a:chExt cx="2670175" cy="395605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B44503C-BDE9-9E9D-FC7A-0AC1E9A8E812}"/>
                </a:ext>
              </a:extLst>
            </p:cNvPr>
            <p:cNvGrpSpPr/>
            <p:nvPr/>
          </p:nvGrpSpPr>
          <p:grpSpPr>
            <a:xfrm>
              <a:off x="5259705" y="4380230"/>
              <a:ext cx="1822450" cy="104140"/>
              <a:chOff x="5259705" y="4380230"/>
              <a:chExt cx="1822450" cy="104140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E927AE58-5171-C95E-B1A8-13BE228AE2EE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D37AB631-0709-A49F-F87C-7FFDBC4B4E87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5363845" y="4432300"/>
                <a:ext cx="171831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15DAC20-ED74-1D83-DC62-9E46B6289F41}"/>
                </a:ext>
              </a:extLst>
            </p:cNvPr>
            <p:cNvSpPr txBox="1"/>
            <p:nvPr/>
          </p:nvSpPr>
          <p:spPr>
            <a:xfrm>
              <a:off x="5382260" y="4088765"/>
              <a:ext cx="254762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인벤토리 기능 및 </a:t>
              </a:r>
              <a:r>
                <a:rPr lang="en-US" altLang="ko-KR" sz="1200"/>
                <a:t>UI(6. 29. ~ 8. 4.)</a:t>
              </a:r>
              <a:endParaRPr lang="ko-KR" altLang="en-US" sz="120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A93BB8C-5C3B-0628-EB8F-146200B1399B}"/>
              </a:ext>
            </a:extLst>
          </p:cNvPr>
          <p:cNvGrpSpPr/>
          <p:nvPr/>
        </p:nvGrpSpPr>
        <p:grpSpPr>
          <a:xfrm>
            <a:off x="7023100" y="4406265"/>
            <a:ext cx="2447925" cy="395605"/>
            <a:chOff x="7023100" y="4406265"/>
            <a:chExt cx="2447925" cy="395605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E530BB88-FE9D-2F4E-FE38-3A726B1E2A09}"/>
                </a:ext>
              </a:extLst>
            </p:cNvPr>
            <p:cNvGrpSpPr/>
            <p:nvPr/>
          </p:nvGrpSpPr>
          <p:grpSpPr>
            <a:xfrm>
              <a:off x="7023100" y="4697095"/>
              <a:ext cx="357505" cy="104140"/>
              <a:chOff x="7023100" y="4697095"/>
              <a:chExt cx="357505" cy="104140"/>
            </a:xfrm>
          </p:grpSpPr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01AC987C-4F70-217C-4EC3-3A5D9EF5D1D6}"/>
                  </a:ext>
                </a:extLst>
              </p:cNvPr>
              <p:cNvSpPr/>
              <p:nvPr/>
            </p:nvSpPr>
            <p:spPr>
              <a:xfrm>
                <a:off x="7023100" y="4697095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3F7FC03D-F13C-0779-D14B-B5026BD6D224}"/>
                  </a:ext>
                </a:extLst>
              </p:cNvPr>
              <p:cNvCxnSpPr>
                <a:cxnSpLocks/>
                <a:stCxn id="42" idx="6"/>
              </p:cNvCxnSpPr>
              <p:nvPr/>
            </p:nvCxnSpPr>
            <p:spPr>
              <a:xfrm>
                <a:off x="7127240" y="4749800"/>
                <a:ext cx="25336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3DC849-9E9B-5EB3-34F0-04548370A14C}"/>
                </a:ext>
              </a:extLst>
            </p:cNvPr>
            <p:cNvSpPr txBox="1"/>
            <p:nvPr/>
          </p:nvSpPr>
          <p:spPr>
            <a:xfrm>
              <a:off x="7145655" y="4406265"/>
              <a:ext cx="2324735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상점 시스템 구현</a:t>
              </a:r>
              <a:r>
                <a:rPr lang="en-US" altLang="ko-KR" sz="1200"/>
                <a:t>(8. 5. ~ 8. 9.)</a:t>
              </a:r>
              <a:endParaRPr lang="ko-KR" altLang="en-US" sz="120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3E54237-7F28-E93D-BAB6-6503EFBD45C5}"/>
              </a:ext>
            </a:extLst>
          </p:cNvPr>
          <p:cNvGrpSpPr/>
          <p:nvPr/>
        </p:nvGrpSpPr>
        <p:grpSpPr>
          <a:xfrm>
            <a:off x="7379970" y="3512820"/>
            <a:ext cx="2565400" cy="480695"/>
            <a:chOff x="7379970" y="3512820"/>
            <a:chExt cx="2565400" cy="480695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A379B412-8A6E-9AC8-1271-F30E1551FFAC}"/>
                </a:ext>
              </a:extLst>
            </p:cNvPr>
            <p:cNvGrpSpPr/>
            <p:nvPr/>
          </p:nvGrpSpPr>
          <p:grpSpPr>
            <a:xfrm>
              <a:off x="7380605" y="3889375"/>
              <a:ext cx="839470" cy="104140"/>
              <a:chOff x="7380605" y="3889375"/>
              <a:chExt cx="839470" cy="104140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3CCF2F8D-1D9B-D480-9BEC-84601BF826D4}"/>
                  </a:ext>
                </a:extLst>
              </p:cNvPr>
              <p:cNvSpPr/>
              <p:nvPr/>
            </p:nvSpPr>
            <p:spPr>
              <a:xfrm>
                <a:off x="7380605" y="3889375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DAE5C71D-CCDD-68BA-BDF1-D55DD927BD5A}"/>
                  </a:ext>
                </a:extLst>
              </p:cNvPr>
              <p:cNvCxnSpPr>
                <a:cxnSpLocks/>
                <a:stCxn id="48" idx="6"/>
              </p:cNvCxnSpPr>
              <p:nvPr/>
            </p:nvCxnSpPr>
            <p:spPr>
              <a:xfrm>
                <a:off x="7484745" y="3941445"/>
                <a:ext cx="73533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>
              <a:spLocks/>
            </p:cNvSpPr>
            <p:nvPr/>
          </p:nvSpPr>
          <p:spPr>
            <a:xfrm rot="0">
              <a:off x="7379970" y="3512820"/>
              <a:ext cx="2566035" cy="277495"/>
            </a:xfrm>
            <a:prstGeom prst="rect"/>
            <a:solidFill>
              <a:schemeClr val="dk1">
                <a:alpha val="49847"/>
              </a:schemeClr>
            </a:solidFill>
            <a:ln>
              <a:noFill/>
              <a:prstDash/>
            </a:ln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chemeClr val="lt1"/>
            </a:fontRef>
          </p:style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1200"/>
                <a:t>Player</a:t>
              </a:r>
              <a:r>
                <a:rPr lang="ko-KR" altLang="en-US" sz="1200"/>
                <a:t> 애니메이션</a:t>
              </a:r>
              <a:r>
                <a:rPr lang="en-US" altLang="ko-KR" sz="1200"/>
                <a:t>(8. 10.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A5E4A39-E23E-E141-FB32-546D09A8C500}"/>
              </a:ext>
            </a:extLst>
          </p:cNvPr>
          <p:cNvGrpSpPr/>
          <p:nvPr/>
        </p:nvGrpSpPr>
        <p:grpSpPr>
          <a:xfrm>
            <a:off x="8947785" y="532130"/>
            <a:ext cx="2177415" cy="1101725"/>
            <a:chOff x="8947785" y="532130"/>
            <a:chExt cx="2177415" cy="1101725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BC2A61D5-1B53-2C8E-08B5-D75C9D7E53EB}"/>
                </a:ext>
              </a:extLst>
            </p:cNvPr>
            <p:cNvGrpSpPr/>
            <p:nvPr/>
          </p:nvGrpSpPr>
          <p:grpSpPr>
            <a:xfrm>
              <a:off x="9963150" y="698500"/>
              <a:ext cx="1109980" cy="104140"/>
              <a:chOff x="9963150" y="698500"/>
              <a:chExt cx="1109980" cy="104140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AB838CF0-DAB7-971C-340A-D753110CD590}"/>
                  </a:ext>
                </a:extLst>
              </p:cNvPr>
              <p:cNvSpPr/>
              <p:nvPr/>
            </p:nvSpPr>
            <p:spPr>
              <a:xfrm>
                <a:off x="9963150" y="69850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1039B193-327C-73B8-FB4A-700080EC334A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10067290" y="75057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319CB134-2400-C697-9B79-40AE3DAA0ED0}"/>
                </a:ext>
              </a:extLst>
            </p:cNvPr>
            <p:cNvSpPr/>
            <p:nvPr/>
          </p:nvSpPr>
          <p:spPr>
            <a:xfrm>
              <a:off x="8947785" y="532130"/>
              <a:ext cx="2177415" cy="110172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81DFD899-5F93-267B-00E6-60A1DB3508EE}"/>
                </a:ext>
              </a:extLst>
            </p:cNvPr>
            <p:cNvGrpSpPr/>
            <p:nvPr/>
          </p:nvGrpSpPr>
          <p:grpSpPr>
            <a:xfrm>
              <a:off x="9963150" y="1047750"/>
              <a:ext cx="1109980" cy="104140"/>
              <a:chOff x="9963150" y="1047750"/>
              <a:chExt cx="1109980" cy="104140"/>
            </a:xfrm>
          </p:grpSpPr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271280B8-553E-8701-68D2-654C65375FE8}"/>
                  </a:ext>
                </a:extLst>
              </p:cNvPr>
              <p:cNvSpPr/>
              <p:nvPr/>
            </p:nvSpPr>
            <p:spPr>
              <a:xfrm>
                <a:off x="9963150" y="104775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9" name="직선 화살표 연결선 58">
                <a:extLst>
                  <a:ext uri="{FF2B5EF4-FFF2-40B4-BE49-F238E27FC236}">
                    <a16:creationId xmlns:a16="http://schemas.microsoft.com/office/drawing/2014/main" id="{4C04244E-1563-0D55-39F5-462B7596033C}"/>
                  </a:ext>
                </a:extLst>
              </p:cNvPr>
              <p:cNvCxnSpPr>
                <a:cxnSpLocks/>
                <a:stCxn id="58" idx="6"/>
              </p:cNvCxnSpPr>
              <p:nvPr/>
            </p:nvCxnSpPr>
            <p:spPr>
              <a:xfrm>
                <a:off x="10067290" y="1100455"/>
                <a:ext cx="1005205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C52B3B87-185A-03B8-0068-558849BCBD5D}"/>
                </a:ext>
              </a:extLst>
            </p:cNvPr>
            <p:cNvGrpSpPr/>
            <p:nvPr/>
          </p:nvGrpSpPr>
          <p:grpSpPr>
            <a:xfrm>
              <a:off x="9963150" y="1397635"/>
              <a:ext cx="1109980" cy="104140"/>
              <a:chOff x="9963150" y="1397635"/>
              <a:chExt cx="1109980" cy="104140"/>
            </a:xfrm>
          </p:grpSpPr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94145D2E-8CC5-F542-9BEF-E8DAF970B94C}"/>
                  </a:ext>
                </a:extLst>
              </p:cNvPr>
              <p:cNvSpPr/>
              <p:nvPr/>
            </p:nvSpPr>
            <p:spPr>
              <a:xfrm>
                <a:off x="9963150" y="1397635"/>
                <a:ext cx="104140" cy="10414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5" name="직선 화살표 연결선 64">
                <a:extLst>
                  <a:ext uri="{FF2B5EF4-FFF2-40B4-BE49-F238E27FC236}">
                    <a16:creationId xmlns:a16="http://schemas.microsoft.com/office/drawing/2014/main" id="{AE0FEDE9-1238-8E29-6706-6332DA09FB5C}"/>
                  </a:ext>
                </a:extLst>
              </p:cNvPr>
              <p:cNvCxnSpPr>
                <a:cxnSpLocks/>
                <a:stCxn id="64" idx="6"/>
              </p:cNvCxnSpPr>
              <p:nvPr/>
            </p:nvCxnSpPr>
            <p:spPr>
              <a:xfrm>
                <a:off x="10067290" y="1449705"/>
                <a:ext cx="1005205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8" name="도형 1"/>
          <p:cNvCxnSpPr/>
          <p:nvPr/>
        </p:nvCxnSpPr>
        <p:spPr>
          <a:xfrm rot="0">
            <a:off x="8945245" y="4320540"/>
            <a:ext cx="2054860" cy="635"/>
          </a:xfrm>
          <a:prstGeom prst="straightConnector1"/>
          <a:ln w="38100" cap="flat" cmpd="sng">
            <a:solidFill>
              <a:srgbClr val="C00000">
                <a:alpha val="100000"/>
              </a:srgbClr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텍스트 상자 2"/>
          <p:cNvSpPr txBox="1">
            <a:spLocks/>
          </p:cNvSpPr>
          <p:nvPr/>
        </p:nvSpPr>
        <p:spPr>
          <a:xfrm rot="0">
            <a:off x="8489315" y="3930649"/>
            <a:ext cx="2670810" cy="276860"/>
          </a:xfrm>
          <a:prstGeom prst="rect"/>
          <a:solidFill>
            <a:schemeClr val="dk1">
              <a:alpha val="49847"/>
            </a:schemeClr>
          </a:solidFill>
          <a:ln>
            <a:noFill/>
            <a:prstDash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lt1"/>
          </a:fontRef>
        </p:style>
        <p:txBody>
          <a:bodyPr wrap="non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200"/>
              <a:t>Player</a:t>
            </a:r>
            <a:r>
              <a:rPr lang="ko-KR" altLang="en-US" sz="1200"/>
              <a:t> </a:t>
            </a:r>
            <a:r>
              <a:rPr lang="ko-KR" altLang="en-US" sz="1200"/>
              <a:t>전투 시스템</a:t>
            </a:r>
            <a:r>
              <a:rPr lang="en-US" altLang="ko-KR" sz="1200"/>
              <a:t>( 8</a:t>
            </a:r>
            <a:r>
              <a:rPr lang="ko-KR" altLang="en-US" sz="1200"/>
              <a:t>월 말</a:t>
            </a:r>
            <a:r>
              <a:rPr lang="ko-KR" altLang="en-US" sz="1200"/>
              <a:t> ~</a:t>
            </a:r>
            <a:r>
              <a:rPr lang="ko-KR" altLang="en-US" sz="1200"/>
              <a:t> 9</a:t>
            </a:r>
            <a:r>
              <a:rPr lang="ko-KR" altLang="en-US" sz="1200"/>
              <a:t>월 말</a:t>
            </a:r>
            <a:r>
              <a:rPr lang="en-US" altLang="ko-KR" sz="1200"/>
              <a:t>)</a:t>
            </a:r>
            <a:endParaRPr lang="ko-KR" altLang="en-US" sz="1200"/>
          </a:p>
        </p:txBody>
      </p:sp>
    </p:spTree>
    <p:extLst>
      <p:ext uri="{BB962C8B-B14F-4D97-AF65-F5344CB8AC3E}">
        <p14:creationId xmlns:p14="http://schemas.microsoft.com/office/powerpoint/2010/main" val="4058664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F6E3-C4B2-0363-D5CF-D42AD18E0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작업 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7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1029986"/>
              </p:ext>
            </p:extLst>
          </p:nvPr>
        </p:nvGraphicFramePr>
        <p:xfrm>
          <a:off x="1066800" y="2103438"/>
          <a:ext cx="10058398" cy="4012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008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김수영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403439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전태민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2610794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DAE5F4FB-9C2E-0F19-D586-8EAC4FA6E038}"/>
              </a:ext>
            </a:extLst>
          </p:cNvPr>
          <p:cNvGrpSpPr/>
          <p:nvPr/>
        </p:nvGrpSpPr>
        <p:grpSpPr>
          <a:xfrm>
            <a:off x="8948057" y="531845"/>
            <a:ext cx="2177141" cy="1101738"/>
            <a:chOff x="8948057" y="531845"/>
            <a:chExt cx="2177141" cy="110173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464B0C9-086C-247A-947B-EAECB92B7834}"/>
                </a:ext>
              </a:extLst>
            </p:cNvPr>
            <p:cNvGrpSpPr/>
            <p:nvPr/>
          </p:nvGrpSpPr>
          <p:grpSpPr>
            <a:xfrm>
              <a:off x="9963246" y="698655"/>
              <a:ext cx="1109792" cy="104322"/>
              <a:chOff x="9963246" y="698655"/>
              <a:chExt cx="1109792" cy="104322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F82BF6F2-D431-6D53-84AB-E46F4A281F70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CE11FFC4-2EC4-11B6-A105-D5A92627AED6}"/>
                  </a:ext>
                </a:extLst>
              </p:cNvPr>
              <p:cNvCxnSpPr>
                <a:cxnSpLocks/>
                <a:stCxn id="14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0FCE113-E21C-BA8F-FB2E-F047896CE591}"/>
                </a:ext>
              </a:extLst>
            </p:cNvPr>
            <p:cNvSpPr/>
            <p:nvPr/>
          </p:nvSpPr>
          <p:spPr>
            <a:xfrm>
              <a:off x="8948057" y="531845"/>
              <a:ext cx="2177141" cy="1101738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5D4B8B4-959C-AC94-55B6-ECFF46AB6903}"/>
                </a:ext>
              </a:extLst>
            </p:cNvPr>
            <p:cNvGrpSpPr/>
            <p:nvPr/>
          </p:nvGrpSpPr>
          <p:grpSpPr>
            <a:xfrm>
              <a:off x="9963246" y="1047990"/>
              <a:ext cx="1109792" cy="104322"/>
              <a:chOff x="9963246" y="698655"/>
              <a:chExt cx="1109792" cy="104322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5B6842DC-371F-C42D-CEB2-CDB0EE798492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61D9EBC8-28F1-3E43-5A9F-A6730A722D06}"/>
                  </a:ext>
                </a:extLst>
              </p:cNvPr>
              <p:cNvCxnSpPr>
                <a:cxnSpLocks/>
                <a:stCxn id="12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E018809-923B-B56F-CBFC-C890E5DB5DF4}"/>
                </a:ext>
              </a:extLst>
            </p:cNvPr>
            <p:cNvGrpSpPr/>
            <p:nvPr/>
          </p:nvGrpSpPr>
          <p:grpSpPr>
            <a:xfrm>
              <a:off x="9963246" y="1397325"/>
              <a:ext cx="1109792" cy="104322"/>
              <a:chOff x="9963246" y="698655"/>
              <a:chExt cx="1109792" cy="104322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2B21F7E1-E6B8-1FE3-1BE1-9C3B182C6FD3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BBEF4CF1-FD34-828E-4080-2455561A30DC}"/>
                  </a:ext>
                </a:extLst>
              </p:cNvPr>
              <p:cNvCxnSpPr>
                <a:cxnSpLocks/>
                <a:stCxn id="10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A52485D-5BDF-EA75-CF50-2F275081649F}"/>
              </a:ext>
            </a:extLst>
          </p:cNvPr>
          <p:cNvGrpSpPr/>
          <p:nvPr/>
        </p:nvGrpSpPr>
        <p:grpSpPr>
          <a:xfrm>
            <a:off x="4047012" y="4338560"/>
            <a:ext cx="4217375" cy="404830"/>
            <a:chOff x="4168309" y="-466704"/>
            <a:chExt cx="4217375" cy="404830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1A365FD-B852-DC59-0363-8FD6439EA202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D5743173-407D-3015-C371-A23B70E18851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3D0283AA-9059-7899-2835-690ED2AAEDBA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DD8D7E-D417-F5FF-EB72-79EEB3D4C200}"/>
                </a:ext>
              </a:extLst>
            </p:cNvPr>
            <p:cNvSpPr txBox="1"/>
            <p:nvPr/>
          </p:nvSpPr>
          <p:spPr>
            <a:xfrm>
              <a:off x="4291293" y="-466704"/>
              <a:ext cx="409439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랜덤 맵 생성 알고리즘 연구</a:t>
              </a:r>
              <a:r>
                <a:rPr lang="en-US" altLang="ko-KR" sz="1200" dirty="0"/>
                <a:t>(6. 9.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75%</a:t>
              </a:r>
              <a:endParaRPr lang="ko-KR" altLang="en-US" sz="1200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204C8B33-A0F6-3153-96C1-BC5D9B9B3E20}"/>
              </a:ext>
            </a:extLst>
          </p:cNvPr>
          <p:cNvGrpSpPr/>
          <p:nvPr/>
        </p:nvGrpSpPr>
        <p:grpSpPr>
          <a:xfrm>
            <a:off x="7007290" y="5093169"/>
            <a:ext cx="3595409" cy="404830"/>
            <a:chOff x="4168309" y="-466704"/>
            <a:chExt cx="3595409" cy="404830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7732DA7-746D-0F5B-1673-769B10D498B2}"/>
                </a:ext>
              </a:extLst>
            </p:cNvPr>
            <p:cNvGrpSpPr/>
            <p:nvPr/>
          </p:nvGrpSpPr>
          <p:grpSpPr>
            <a:xfrm>
              <a:off x="4168309" y="-166196"/>
              <a:ext cx="923730" cy="104322"/>
              <a:chOff x="3438525" y="-390135"/>
              <a:chExt cx="923730" cy="104322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C1E5A5BB-A377-EB78-3070-0F869A6BC6B4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161A66D0-0382-1CDD-EB25-D1EA9D16A298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3542847" y="-337974"/>
                <a:ext cx="819408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2A4B973-C315-F6C6-A70E-927CA245D1DE}"/>
                </a:ext>
              </a:extLst>
            </p:cNvPr>
            <p:cNvSpPr txBox="1"/>
            <p:nvPr/>
          </p:nvSpPr>
          <p:spPr>
            <a:xfrm>
              <a:off x="4291293" y="-466704"/>
              <a:ext cx="3472425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통로 생성 기능 구현</a:t>
              </a:r>
              <a:r>
                <a:rPr lang="en-US" altLang="ko-KR" sz="1200"/>
                <a:t>(8. 8. ~ 8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6EDFB885-9D68-47D2-CD97-D5216170022B}"/>
              </a:ext>
            </a:extLst>
          </p:cNvPr>
          <p:cNvGrpSpPr/>
          <p:nvPr/>
        </p:nvGrpSpPr>
        <p:grpSpPr>
          <a:xfrm>
            <a:off x="5887060" y="5550434"/>
            <a:ext cx="3528083" cy="404830"/>
            <a:chOff x="4168309" y="-466704"/>
            <a:chExt cx="3528083" cy="40483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F09046A3-7524-90FC-0457-AF85E9B0C9C5}"/>
                </a:ext>
              </a:extLst>
            </p:cNvPr>
            <p:cNvGrpSpPr/>
            <p:nvPr/>
          </p:nvGrpSpPr>
          <p:grpSpPr>
            <a:xfrm>
              <a:off x="4168309" y="-166196"/>
              <a:ext cx="3060997" cy="104322"/>
              <a:chOff x="3438525" y="-390135"/>
              <a:chExt cx="3060997" cy="104322"/>
            </a:xfrm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BACD7746-3A45-8AAA-915F-66017993CBCD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직선 화살표 연결선 40">
                <a:extLst>
                  <a:ext uri="{FF2B5EF4-FFF2-40B4-BE49-F238E27FC236}">
                    <a16:creationId xmlns:a16="http://schemas.microsoft.com/office/drawing/2014/main" id="{C9BCFA2E-5241-0A4B-3659-D89281CA5423}"/>
                  </a:ext>
                </a:extLst>
              </p:cNvPr>
              <p:cNvCxnSpPr>
                <a:cxnSpLocks/>
                <a:stCxn id="40" idx="6"/>
              </p:cNvCxnSpPr>
              <p:nvPr/>
            </p:nvCxnSpPr>
            <p:spPr>
              <a:xfrm>
                <a:off x="3542847" y="-337974"/>
                <a:ext cx="2956675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C9CA70-981F-A48D-3AC1-471C92AB1F0B}"/>
                </a:ext>
              </a:extLst>
            </p:cNvPr>
            <p:cNvSpPr txBox="1"/>
            <p:nvPr/>
          </p:nvSpPr>
          <p:spPr>
            <a:xfrm>
              <a:off x="4291293" y="-466704"/>
              <a:ext cx="340509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맵 기믹 기능 구현</a:t>
              </a:r>
              <a:r>
                <a:rPr lang="en-US" altLang="ko-KR" sz="1200"/>
                <a:t>(</a:t>
              </a:r>
              <a:r>
                <a:rPr lang="ko-KR" altLang="en-US" sz="1200"/>
                <a:t>문</a:t>
              </a:r>
              <a:r>
                <a:rPr lang="en-US" altLang="ko-KR" sz="1200"/>
                <a:t>, </a:t>
              </a:r>
              <a:r>
                <a:rPr lang="ko-KR" altLang="en-US" sz="1200"/>
                <a:t>함정 등</a:t>
              </a:r>
              <a:r>
                <a:rPr lang="en-US" altLang="ko-KR" sz="1200"/>
                <a:t>) (7. 19.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C51B3FF3-C86D-5F06-6A76-E9C4E28A22D8}"/>
              </a:ext>
            </a:extLst>
          </p:cNvPr>
          <p:cNvCxnSpPr>
            <a:cxnSpLocks/>
          </p:cNvCxnSpPr>
          <p:nvPr/>
        </p:nvCxnSpPr>
        <p:spPr>
          <a:xfrm flipV="1">
            <a:off x="4484838" y="4691229"/>
            <a:ext cx="0" cy="754609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38728DA6-9B6B-0286-2B3F-7F2A17229728}"/>
              </a:ext>
            </a:extLst>
          </p:cNvPr>
          <p:cNvCxnSpPr>
            <a:cxnSpLocks/>
            <a:endCxn id="34" idx="2"/>
          </p:cNvCxnSpPr>
          <p:nvPr/>
        </p:nvCxnSpPr>
        <p:spPr>
          <a:xfrm>
            <a:off x="4484836" y="5445838"/>
            <a:ext cx="2522454" cy="0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1FC00BA-569B-4499-F840-8FD0413891EC}"/>
              </a:ext>
            </a:extLst>
          </p:cNvPr>
          <p:cNvGrpSpPr/>
          <p:nvPr/>
        </p:nvGrpSpPr>
        <p:grpSpPr>
          <a:xfrm>
            <a:off x="4432677" y="4761812"/>
            <a:ext cx="3390225" cy="404830"/>
            <a:chOff x="4168309" y="-466704"/>
            <a:chExt cx="3390225" cy="404830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35BBFE4-94FA-90B5-E6AD-DFC830BC72B3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101A12C6-9A08-D6FA-67B0-2DB0755A521A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72AC0E26-7199-1BB0-4BB2-C42C2ECFABF5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3542847" y="-337974"/>
                <a:ext cx="2470291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ABB4283-EE58-DED1-A943-D8A1150F3A9E}"/>
                </a:ext>
              </a:extLst>
            </p:cNvPr>
            <p:cNvSpPr txBox="1"/>
            <p:nvPr/>
          </p:nvSpPr>
          <p:spPr>
            <a:xfrm>
              <a:off x="4291293" y="-466704"/>
              <a:ext cx="326724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방 생성 기능 구현</a:t>
              </a:r>
              <a:r>
                <a:rPr lang="en-US" altLang="ko-KR" sz="1200"/>
                <a:t>(6. 26. ~ 8. 8.)</a:t>
              </a:r>
              <a:endParaRPr lang="ko-KR" altLang="en-US" sz="1200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B930A8B-8DAB-206A-2EC9-54462F948E10}"/>
              </a:ext>
            </a:extLst>
          </p:cNvPr>
          <p:cNvGrpSpPr/>
          <p:nvPr/>
        </p:nvGrpSpPr>
        <p:grpSpPr>
          <a:xfrm>
            <a:off x="8272585" y="4345553"/>
            <a:ext cx="2832380" cy="404830"/>
            <a:chOff x="4168309" y="-466704"/>
            <a:chExt cx="2832380" cy="404830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9259E6A5-5411-0E21-3F58-8ED37EBEA765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8E3BFA01-7C2E-0737-7C59-B7A06CBE73F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7" name="직선 화살표 연결선 56">
                <a:extLst>
                  <a:ext uri="{FF2B5EF4-FFF2-40B4-BE49-F238E27FC236}">
                    <a16:creationId xmlns:a16="http://schemas.microsoft.com/office/drawing/2014/main" id="{BC179507-9AF5-29D2-C5BE-5E91E909C236}"/>
                  </a:ext>
                </a:extLst>
              </p:cNvPr>
              <p:cNvCxnSpPr>
                <a:cxnSpLocks/>
                <a:stCxn id="56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B667C1E-7DF4-B46A-E5F0-B77BD7CA8ABC}"/>
                </a:ext>
              </a:extLst>
            </p:cNvPr>
            <p:cNvSpPr txBox="1"/>
            <p:nvPr/>
          </p:nvSpPr>
          <p:spPr>
            <a:xfrm>
              <a:off x="4291293" y="-466704"/>
              <a:ext cx="270939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씬 매니져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A6295E22-E891-E754-4205-8AA087D143DE}"/>
              </a:ext>
            </a:extLst>
          </p:cNvPr>
          <p:cNvGrpSpPr/>
          <p:nvPr/>
        </p:nvGrpSpPr>
        <p:grpSpPr>
          <a:xfrm>
            <a:off x="8273718" y="4715865"/>
            <a:ext cx="3255846" cy="276999"/>
            <a:chOff x="4168309" y="-314891"/>
            <a:chExt cx="3255846" cy="276999"/>
          </a:xfrm>
        </p:grpSpPr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1C12254F-7ACA-B0D9-29C2-C30715E111A0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2D022EBB-B33A-2046-EF35-CBD16133B009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3" name="직선 화살표 연결선 62">
                <a:extLst>
                  <a:ext uri="{FF2B5EF4-FFF2-40B4-BE49-F238E27FC236}">
                    <a16:creationId xmlns:a16="http://schemas.microsoft.com/office/drawing/2014/main" id="{E0265138-B5D7-B9FA-E7E2-4B4CC447C0FE}"/>
                  </a:ext>
                </a:extLst>
              </p:cNvPr>
              <p:cNvCxnSpPr>
                <a:cxnSpLocks/>
                <a:stCxn id="62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D57AE2D-A924-F26F-1E8E-D59D61399694}"/>
                </a:ext>
              </a:extLst>
            </p:cNvPr>
            <p:cNvSpPr txBox="1"/>
            <p:nvPr/>
          </p:nvSpPr>
          <p:spPr>
            <a:xfrm>
              <a:off x="4911929" y="-314891"/>
              <a:ext cx="251222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팩토리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3881D03-CF54-CFA0-7ACA-DB2EAD20DD8F}"/>
              </a:ext>
            </a:extLst>
          </p:cNvPr>
          <p:cNvGrpSpPr/>
          <p:nvPr/>
        </p:nvGrpSpPr>
        <p:grpSpPr>
          <a:xfrm>
            <a:off x="4291068" y="2532155"/>
            <a:ext cx="2962151" cy="404830"/>
            <a:chOff x="4168309" y="-466704"/>
            <a:chExt cx="4314240" cy="404830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B0DDC86-E4EB-51DB-D318-DA4335F62959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BD875257-55AC-9F7E-B689-796AFB1C292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61269321-401B-FE30-3543-774DE530C0C3}"/>
                  </a:ext>
                </a:extLst>
              </p:cNvPr>
              <p:cNvCxnSpPr>
                <a:cxnSpLocks/>
                <a:stCxn id="29" idx="6"/>
              </p:cNvCxnSpPr>
              <p:nvPr/>
            </p:nvCxnSpPr>
            <p:spPr>
              <a:xfrm>
                <a:off x="3542847" y="-337974"/>
                <a:ext cx="2470291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88183D-2127-93FD-EAE3-46878AEF3E2A}"/>
                </a:ext>
              </a:extLst>
            </p:cNvPr>
            <p:cNvSpPr txBox="1"/>
            <p:nvPr/>
          </p:nvSpPr>
          <p:spPr>
            <a:xfrm>
              <a:off x="4291292" y="-466704"/>
              <a:ext cx="419125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en-US" altLang="ko-KR" sz="1200" dirty="0"/>
                <a:t> UI </a:t>
              </a:r>
              <a:r>
                <a:rPr lang="ko-KR" altLang="en-US" sz="1200" dirty="0"/>
                <a:t>동작 구현</a:t>
              </a:r>
              <a:r>
                <a:rPr lang="en-US" altLang="ko-KR" sz="1200" dirty="0"/>
                <a:t>(6. 26. ~ 7. 21.)</a:t>
              </a:r>
              <a:endParaRPr lang="ko-KR" altLang="en-US" sz="1200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2C9D6E2-4DE3-E7AE-42BF-21BE58F760DF}"/>
              </a:ext>
            </a:extLst>
          </p:cNvPr>
          <p:cNvGrpSpPr/>
          <p:nvPr/>
        </p:nvGrpSpPr>
        <p:grpSpPr>
          <a:xfrm>
            <a:off x="5778316" y="2976205"/>
            <a:ext cx="4547593" cy="404830"/>
            <a:chOff x="4168309" y="-466704"/>
            <a:chExt cx="4547593" cy="404830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97DCB0F7-C103-A6EC-FD35-952190ACD74A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748ECB78-C586-C028-7D5D-12BB4B1523C6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5" name="직선 화살표 연결선 44">
                <a:extLst>
                  <a:ext uri="{FF2B5EF4-FFF2-40B4-BE49-F238E27FC236}">
                    <a16:creationId xmlns:a16="http://schemas.microsoft.com/office/drawing/2014/main" id="{39D66DBF-0D38-EE03-7A31-3490B62402DD}"/>
                  </a:ext>
                </a:extLst>
              </p:cNvPr>
              <p:cNvCxnSpPr>
                <a:cxnSpLocks/>
                <a:stCxn id="44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94BB765-458B-744E-C70F-1A3607091E6B}"/>
                </a:ext>
              </a:extLst>
            </p:cNvPr>
            <p:cNvSpPr txBox="1"/>
            <p:nvPr/>
          </p:nvSpPr>
          <p:spPr>
            <a:xfrm>
              <a:off x="4291293" y="-466704"/>
              <a:ext cx="442460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ko-KR" altLang="en-US" sz="1200" dirty="0"/>
                <a:t> </a:t>
              </a:r>
              <a:r>
                <a:rPr lang="ko-KR" altLang="en-US" sz="1200" dirty="0" err="1"/>
                <a:t>이벤토리</a:t>
              </a:r>
              <a:r>
                <a:rPr lang="ko-KR" altLang="en-US" sz="1200" dirty="0"/>
                <a:t> 기능 구현</a:t>
              </a:r>
              <a:r>
                <a:rPr lang="en-US" altLang="ko-KR" sz="1200" dirty="0"/>
                <a:t>(7. 24.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50%</a:t>
              </a:r>
              <a:endParaRPr lang="ko-KR" altLang="en-US" sz="1200" dirty="0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422D0CA0-2CB4-6BD0-2191-3A76FBD2226C}"/>
              </a:ext>
            </a:extLst>
          </p:cNvPr>
          <p:cNvGrpSpPr/>
          <p:nvPr/>
        </p:nvGrpSpPr>
        <p:grpSpPr>
          <a:xfrm>
            <a:off x="6060415" y="3374773"/>
            <a:ext cx="3741210" cy="404830"/>
            <a:chOff x="4168309" y="-466704"/>
            <a:chExt cx="5448902" cy="404830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33C36B0C-1703-E5AC-8AB2-AD48CB4A5ACA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4A93BB06-71A8-37D1-25EC-281EBB3F57A8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4F8E2619-B04A-A5E0-DFF8-CDF1AC88E48B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3542847" y="-337974"/>
                <a:ext cx="2470291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C052074-6F1A-671A-17EC-2062BFF70462}"/>
                </a:ext>
              </a:extLst>
            </p:cNvPr>
            <p:cNvSpPr txBox="1"/>
            <p:nvPr/>
          </p:nvSpPr>
          <p:spPr>
            <a:xfrm>
              <a:off x="4291292" y="-466704"/>
              <a:ext cx="532591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Player </a:t>
              </a:r>
              <a:r>
                <a:rPr lang="en-US" altLang="ko-KR" sz="1200" dirty="0" err="1"/>
                <a:t>HPBar</a:t>
              </a:r>
              <a:r>
                <a:rPr lang="en-US" altLang="ko-KR" sz="1200" dirty="0"/>
                <a:t>, </a:t>
              </a:r>
              <a:r>
                <a:rPr lang="en-US" altLang="ko-KR" sz="1200" dirty="0" err="1"/>
                <a:t>MPBar</a:t>
              </a:r>
              <a:r>
                <a:rPr lang="en-US" altLang="ko-KR" sz="1200" dirty="0"/>
                <a:t>, Level UI </a:t>
              </a:r>
              <a:r>
                <a:rPr lang="ko-KR" altLang="en-US" sz="1200" dirty="0"/>
                <a:t>구현</a:t>
              </a:r>
              <a:r>
                <a:rPr lang="en-US" altLang="ko-KR" sz="1200" dirty="0"/>
                <a:t>(7. 26. ~ 8.15)</a:t>
              </a:r>
              <a:endParaRPr lang="ko-KR" altLang="en-US" sz="1200" dirty="0"/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80C0E692-1531-B977-A1DC-2739337798BB}"/>
              </a:ext>
            </a:extLst>
          </p:cNvPr>
          <p:cNvGrpSpPr/>
          <p:nvPr/>
        </p:nvGrpSpPr>
        <p:grpSpPr>
          <a:xfrm>
            <a:off x="7308282" y="3810702"/>
            <a:ext cx="3796683" cy="404830"/>
            <a:chOff x="4168309" y="-466704"/>
            <a:chExt cx="4531417" cy="404830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5B7B08A-1F04-24F2-4DFD-15B27A549B5D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6E5FA8A-BA53-8C59-F37E-274499E5463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9F676444-E942-9AE1-88C2-54376F1D411C}"/>
                  </a:ext>
                </a:extLst>
              </p:cNvPr>
              <p:cNvCxnSpPr>
                <a:cxnSpLocks/>
                <a:stCxn id="66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DF35333-CFF9-8C22-92EA-D9EF34BBA94A}"/>
                </a:ext>
              </a:extLst>
            </p:cNvPr>
            <p:cNvSpPr txBox="1"/>
            <p:nvPr/>
          </p:nvSpPr>
          <p:spPr>
            <a:xfrm>
              <a:off x="4291293" y="-466704"/>
              <a:ext cx="440843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CharaterBase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구현</a:t>
              </a:r>
              <a:r>
                <a:rPr lang="en-US" altLang="ko-KR" sz="1200" dirty="0"/>
                <a:t>(8. 11.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10%</a:t>
              </a:r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43240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Player</a:t>
            </a:r>
            <a:r>
              <a:rPr lang="ko-KR" altLang="en-US"/>
              <a:t> </a:t>
            </a:r>
            <a:r>
              <a:rPr lang="en-US" altLang="ko-KR"/>
              <a:t>UI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 dirty="0"/>
              <a:t>플레이어의 상태 및 장비 상태를 나타내는 </a:t>
            </a:r>
            <a:r>
              <a:rPr lang="en-US" altLang="ko-KR" dirty="0"/>
              <a:t>UI</a:t>
            </a:r>
          </a:p>
          <a:p>
            <a:endParaRPr lang="en-US" altLang="ko-KR" dirty="0"/>
          </a:p>
          <a:p>
            <a:r>
              <a:rPr lang="ko-KR" altLang="en-US" dirty="0"/>
              <a:t>플레이어의 체력</a:t>
            </a:r>
            <a:r>
              <a:rPr lang="en-US" altLang="ko-KR" dirty="0"/>
              <a:t>, </a:t>
            </a:r>
            <a:r>
              <a:rPr lang="ko-KR" altLang="en-US" dirty="0"/>
              <a:t>마나 등을 인터페이스 상속</a:t>
            </a:r>
            <a:endParaRPr lang="en-US" altLang="ko-KR" dirty="0"/>
          </a:p>
          <a:p>
            <a:pPr lvl="1"/>
            <a:r>
              <a:rPr lang="en-US" altLang="ko-KR" dirty="0" err="1"/>
              <a:t>IHealth</a:t>
            </a:r>
            <a:r>
              <a:rPr lang="en-US" altLang="ko-KR" dirty="0"/>
              <a:t>, </a:t>
            </a:r>
            <a:r>
              <a:rPr lang="en-US" altLang="ko-KR" dirty="0" err="1"/>
              <a:t>IMana</a:t>
            </a:r>
            <a:r>
              <a:rPr lang="en-US" altLang="ko-KR" dirty="0"/>
              <a:t> </a:t>
            </a:r>
            <a:r>
              <a:rPr lang="ko-KR" altLang="en-US" dirty="0"/>
              <a:t>등 일부 인터페이스는 </a:t>
            </a:r>
            <a:r>
              <a:rPr lang="en-US" altLang="ko-KR" dirty="0"/>
              <a:t>Enemy</a:t>
            </a:r>
            <a:r>
              <a:rPr lang="ko-KR" altLang="en-US" dirty="0"/>
              <a:t>도 상속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델리게이트</a:t>
            </a:r>
            <a:r>
              <a:rPr lang="ko-KR" altLang="en-US" dirty="0"/>
              <a:t> 이용하여 </a:t>
            </a:r>
            <a:r>
              <a:rPr lang="en-US" altLang="ko-KR" dirty="0"/>
              <a:t>Player Level UP </a:t>
            </a:r>
            <a:r>
              <a:rPr lang="ko-KR" altLang="en-US" dirty="0"/>
              <a:t>구현</a:t>
            </a:r>
            <a:endParaRPr lang="en-US" altLang="ko-KR" dirty="0"/>
          </a:p>
          <a:p>
            <a:r>
              <a:rPr lang="en-US" altLang="ko-KR" dirty="0" err="1"/>
              <a:t>RingMenu</a:t>
            </a:r>
            <a:r>
              <a:rPr lang="ko-KR" altLang="en-US" dirty="0"/>
              <a:t>에서 속성 변경 시 반영되는 속성 상태 </a:t>
            </a:r>
            <a:r>
              <a:rPr lang="en-US" altLang="ko-KR" dirty="0"/>
              <a:t>UI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 descr="스크린샷, 멀티미디어 소프트웨어이(가) 표시된 사진">
            <a:extLst>
              <a:ext uri="{FF2B5EF4-FFF2-40B4-BE49-F238E27FC236}">
                <a16:creationId xmlns:a16="http://schemas.microsoft.com/office/drawing/2014/main" id="{0832B6F7-2705-EE0E-BEF6-B432B8D5B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585" y="2092630"/>
            <a:ext cx="5780392" cy="2672739"/>
          </a:xfrm>
          <a:prstGeom prst="rect">
            <a:avLst/>
          </a:prstGeom>
        </p:spPr>
      </p:pic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22168CF-39D7-7556-6FB0-C39EF265BB4F}"/>
              </a:ext>
            </a:extLst>
          </p:cNvPr>
          <p:cNvSpPr/>
          <p:nvPr/>
        </p:nvSpPr>
        <p:spPr>
          <a:xfrm rot="3019407">
            <a:off x="10715673" y="3717641"/>
            <a:ext cx="543582" cy="365760"/>
          </a:xfrm>
          <a:prstGeom prst="rightArrow">
            <a:avLst>
              <a:gd name="adj1" fmla="val 16981"/>
              <a:gd name="adj2" fmla="val 42925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AEF9B9-F684-BB4A-8A6C-2F86164CECCC}"/>
              </a:ext>
            </a:extLst>
          </p:cNvPr>
          <p:cNvSpPr txBox="1"/>
          <p:nvPr/>
        </p:nvSpPr>
        <p:spPr>
          <a:xfrm>
            <a:off x="9493000" y="3035673"/>
            <a:ext cx="169790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현재 장착 중인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속성 확인</a:t>
            </a:r>
            <a:r>
              <a:rPr lang="en-US" altLang="ko-KR" dirty="0">
                <a:solidFill>
                  <a:srgbClr val="FF0000"/>
                </a:solidFill>
              </a:rPr>
              <a:t> UI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CD8ED81F-2018-9A28-81B1-03479F79A7B6}"/>
              </a:ext>
            </a:extLst>
          </p:cNvPr>
          <p:cNvSpPr/>
          <p:nvPr/>
        </p:nvSpPr>
        <p:spPr>
          <a:xfrm rot="16200000">
            <a:off x="6715666" y="4854280"/>
            <a:ext cx="543582" cy="365760"/>
          </a:xfrm>
          <a:prstGeom prst="rightArrow">
            <a:avLst>
              <a:gd name="adj1" fmla="val 16981"/>
              <a:gd name="adj2" fmla="val 42925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B500228-AAAE-5A3F-5E84-3F7C4B0B6CF1}"/>
              </a:ext>
            </a:extLst>
          </p:cNvPr>
          <p:cNvSpPr/>
          <p:nvPr/>
        </p:nvSpPr>
        <p:spPr>
          <a:xfrm>
            <a:off x="5852585" y="4382219"/>
            <a:ext cx="3369053" cy="3191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E194C0-E1F4-2485-F983-237DA11B0C07}"/>
              </a:ext>
            </a:extLst>
          </p:cNvPr>
          <p:cNvSpPr txBox="1"/>
          <p:nvPr/>
        </p:nvSpPr>
        <p:spPr>
          <a:xfrm>
            <a:off x="6039059" y="5308951"/>
            <a:ext cx="193354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HP, MP, Level UI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942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C2FCB9-0CF3-1066-B562-E226B99DA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이재민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3F23D4-4879-BE4D-2E41-611BCFDD4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74DAC8-DC98-BC9C-317D-24A0BDE00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111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84_TF78438558" id="{3CB50A5E-A4A2-4D8C-92BF-ECB022D5D39A}" vid="{3F4CD028-47E6-4463-B06D-5EDDC9C0696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WebOffice</Application>
  <AppVersion>12.000</AppVersion>
  <Characters>0</Characters>
  <CharactersWithSpaces>0</CharactersWithSpaces>
  <DocSecurity>0</DocSecurity>
  <HyperlinksChanged>false</HyperlinksChanged>
  <Lines>0</Lines>
  <LinksUpToDate>false</LinksUpToDate>
  <Pages>14</Pages>
  <Paragraphs>137</Paragraphs>
  <Words>645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전 태민</dc:creator>
  <cp:lastModifiedBy>수영 김</cp:lastModifiedBy>
  <dc:title>Atents team project</dc:title>
  <dcterms:modified xsi:type="dcterms:W3CDTF">2023-08-16T04:17:44Z</dcterms:modified>
</cp:coreProperties>
</file>